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269" r:id="rId31"/>
    <p:sldId id="268" r:id="rId32"/>
    <p:sldId id="283" r:id="rId33"/>
    <p:sldId id="284" r:id="rId34"/>
    <p:sldId id="285" r:id="rId35"/>
    <p:sldId id="286" r:id="rId36"/>
    <p:sldId id="287" r:id="rId37"/>
    <p:sldId id="288" r:id="rId38"/>
    <p:sldId id="289" r:id="rId39"/>
    <p:sldId id="290" r:id="rId40"/>
    <p:sldId id="291" r:id="rId41"/>
    <p:sldId id="293" r:id="rId42"/>
    <p:sldId id="29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22" autoAdjust="0"/>
  </p:normalViewPr>
  <p:slideViewPr>
    <p:cSldViewPr snapToGrid="0">
      <p:cViewPr varScale="1">
        <p:scale>
          <a:sx n="99" d="100"/>
          <a:sy n="99" d="100"/>
        </p:scale>
        <p:origin x="9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t>Source: http://vita.had.co.nz/papers/layered-grammar.pdf</a:t>
            </a:r>
          </a:p>
          <a:p>
            <a:r>
              <a:rPr lang="en-US" dirty="0"/>
              <a:t>Source: </a:t>
            </a:r>
            <a:r>
              <a:rPr lang="en-US" sz="1200" b="0" i="0" kern="1200" dirty="0">
                <a:solidFill>
                  <a:schemeClr val="tx1"/>
                </a:solidFill>
                <a:effectLst/>
                <a:latin typeface="+mn-lt"/>
                <a:ea typeface="+mn-ea"/>
                <a:cs typeface="+mn-cs"/>
              </a:rPr>
              <a:t>Healy, K. (2019). </a:t>
            </a:r>
            <a:r>
              <a:rPr lang="en-US" sz="1200" b="0" i="1" kern="1200" dirty="0">
                <a:solidFill>
                  <a:schemeClr val="tx1"/>
                </a:solidFill>
                <a:effectLst/>
                <a:latin typeface="+mn-lt"/>
                <a:ea typeface="+mn-ea"/>
                <a:cs typeface="+mn-cs"/>
              </a:rPr>
              <a:t>Data visualization: A practical introduction</a:t>
            </a:r>
            <a:r>
              <a:rPr lang="en-US" sz="1200" b="0" i="0" kern="1200" dirty="0">
                <a:solidFill>
                  <a:schemeClr val="tx1"/>
                </a:solidFill>
                <a:effectLst/>
                <a:latin typeface="+mn-lt"/>
                <a:ea typeface="+mn-ea"/>
                <a:cs typeface="+mn-cs"/>
              </a:rPr>
              <a:t>. Princeton ; Oxford: Princeton University Press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t>Source: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a:t>Source: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571261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1B51-9658-44C4-A450-A3B55C3E7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F451E-A9EC-4821-B1D9-B6F4E23B29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3E93B-83C6-4183-B8B9-3A62AB363820}"/>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BF3923F5-DEDC-42C3-BFCA-5DFB4E027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8975C-482B-4635-977A-AB1A35EEB3E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21349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2EAAB8-6FE7-440F-B802-6C3C99F859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D2B74D-2C8E-4AD9-9100-3AF02ADF32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7E97A-D934-4ED0-8BA2-ADB4F86305BC}"/>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EC6FC2D2-2794-4C04-B6BF-46E4E3772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7F7FB-56F6-4EE5-A718-71556CC05C83}"/>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854906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5605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D78-B838-41D1-87F2-F6B53A489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02834E-3E62-49EF-BFEA-5E96F81A8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AF7EA2-AC2A-47ED-9D0F-80DA0C98C255}"/>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F70FEC12-E63F-4966-86BB-8CB35F48F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62986-6DE2-46D6-A25A-353B91C640F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64875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1734-197B-40B8-965B-662CA9B4B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D3A34-6C24-4E27-B1F3-38D2DB59A5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A52631-17ED-435A-BB0A-58A7E73CD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E5091B-7385-4F9B-A1B2-90B0549D6F38}"/>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6" name="Footer Placeholder 5">
            <a:extLst>
              <a:ext uri="{FF2B5EF4-FFF2-40B4-BE49-F238E27FC236}">
                <a16:creationId xmlns:a16="http://schemas.microsoft.com/office/drawing/2014/main" id="{18367C22-B5C2-488B-800F-1F47DC977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95878-05E2-40B2-8FB0-BF7839F7116C}"/>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087229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B3E8-6F7A-4EF4-BD6A-0A1F9D273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09D705-92AA-4840-9E82-22198E0FC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089913-961C-4E3C-B43F-138A3AEBC7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273E4F-DC6C-451C-BDD5-A3CAF8A996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748F0-A8EC-4187-B61F-0E2E4F12C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307E9-4F41-4CC5-8658-911E0500A5A8}"/>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8" name="Footer Placeholder 7">
            <a:extLst>
              <a:ext uri="{FF2B5EF4-FFF2-40B4-BE49-F238E27FC236}">
                <a16:creationId xmlns:a16="http://schemas.microsoft.com/office/drawing/2014/main" id="{CD46B4DF-8F2F-4EA5-A480-8A0A0C28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EED3A2-CDC0-4CD4-88D6-18BB568C2BA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6377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34FF-E251-4BE4-A3E0-1F53CC7B1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7301EF-117A-4A14-A9DA-0E67041D0B02}"/>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4" name="Footer Placeholder 3">
            <a:extLst>
              <a:ext uri="{FF2B5EF4-FFF2-40B4-BE49-F238E27FC236}">
                <a16:creationId xmlns:a16="http://schemas.microsoft.com/office/drawing/2014/main" id="{A65DF44E-470C-4C1D-ABBD-2044D5A69A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FD287B-69C5-4AF9-881B-3EC69415503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06724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E34E6F-EA7D-4EA8-8663-E2A133826999}"/>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3" name="Footer Placeholder 2">
            <a:extLst>
              <a:ext uri="{FF2B5EF4-FFF2-40B4-BE49-F238E27FC236}">
                <a16:creationId xmlns:a16="http://schemas.microsoft.com/office/drawing/2014/main" id="{C1A611A6-4644-4AA7-9D60-50AA8CC6E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3B52E-1DAF-4DC2-98B5-EAFBC25072E8}"/>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5808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4FF7-478E-423D-9C9D-A20F7E77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01A536-530A-4C25-91A2-83B83AD21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4966F-F411-41CE-BEE3-6591C00D3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6DA1B-0B68-482A-AC01-69D7667CDE79}"/>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6" name="Footer Placeholder 5">
            <a:extLst>
              <a:ext uri="{FF2B5EF4-FFF2-40B4-BE49-F238E27FC236}">
                <a16:creationId xmlns:a16="http://schemas.microsoft.com/office/drawing/2014/main" id="{5C211D42-4508-412D-A070-E19CE25A6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77308-1E33-494F-B33F-A778B8A1E40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17728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CC30-BF84-4821-B0E1-84DDF87AA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DAE43A-4447-4370-B95F-AB13BCA80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25CDD-89FF-4DD3-9F30-C04552DE3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CA96A-5AF1-454F-B7B4-CEF616B6036C}"/>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6" name="Footer Placeholder 5">
            <a:extLst>
              <a:ext uri="{FF2B5EF4-FFF2-40B4-BE49-F238E27FC236}">
                <a16:creationId xmlns:a16="http://schemas.microsoft.com/office/drawing/2014/main" id="{AD61B755-CBDA-4DD9-9CFD-14961E6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FFD8E-FC69-4DC3-9203-63BED0A5396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84030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34EBB-B23B-478B-AC3D-DEDFE4A25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9B55E-522C-4657-9569-162996CA0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949DE-BD03-4444-8654-C5FDD32822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D4A7CD47-D3A0-40D0-854E-11389E681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DFD0F3-F1BF-4B64-B1FC-E3F6AF113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4A55A-18D4-410A-9B8A-4F15794384AB}" type="slidenum">
              <a:rPr lang="en-US" smtClean="0"/>
              <a:t>‹#›</a:t>
            </a:fld>
            <a:endParaRPr lang="en-US"/>
          </a:p>
        </p:txBody>
      </p:sp>
    </p:spTree>
    <p:extLst>
      <p:ext uri="{BB962C8B-B14F-4D97-AF65-F5344CB8AC3E}">
        <p14:creationId xmlns:p14="http://schemas.microsoft.com/office/powerpoint/2010/main" val="2777837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r4ds.had.co.nz/data-visualisation.html" TargetMode="External"/><Relationship Id="rId2" Type="http://schemas.openxmlformats.org/officeDocument/2006/relationships/hyperlink" Target="https://ggplot2-book.org/" TargetMode="External"/><Relationship Id="rId1" Type="http://schemas.openxmlformats.org/officeDocument/2006/relationships/slideLayout" Target="../slideLayouts/slideLayout2.xml"/><Relationship Id="rId4" Type="http://schemas.openxmlformats.org/officeDocument/2006/relationships/hyperlink" Target="https://ggplot2.tidyverse.org/referenc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12,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9532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pPr marL="0" indent="0">
              <a:buNone/>
            </a:pPr>
            <a:endParaRPr lang="en-US" dirty="0"/>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a:t>The basis of ggplot2</a:t>
            </a:r>
          </a:p>
          <a:p>
            <a:r>
              <a:rPr lang="en-US"/>
              <a:t>Build plots in layers:</a:t>
            </a:r>
          </a:p>
          <a:p>
            <a:pPr lvl="1"/>
            <a:r>
              <a:rPr lang="en-US"/>
              <a:t>Data to be visualized</a:t>
            </a:r>
          </a:p>
          <a:p>
            <a:pPr lvl="1"/>
            <a:r>
              <a:rPr lang="en-US">
                <a:highlight>
                  <a:srgbClr val="FFFF00"/>
                </a:highlight>
              </a:rPr>
              <a:t>Aes</a:t>
            </a:r>
            <a:r>
              <a:rPr lang="en-US"/>
              <a:t>thetic mappings</a:t>
            </a:r>
          </a:p>
          <a:p>
            <a:pPr lvl="1"/>
            <a:r>
              <a:rPr lang="en-US">
                <a:highlight>
                  <a:srgbClr val="FFFF00"/>
                </a:highlight>
              </a:rPr>
              <a:t>Geom</a:t>
            </a:r>
            <a:r>
              <a:rPr lang="en-US"/>
              <a:t>etric objects </a:t>
            </a:r>
          </a:p>
          <a:p>
            <a:pPr lvl="1"/>
            <a:r>
              <a:rPr lang="en-US">
                <a:highlight>
                  <a:srgbClr val="FFFF00"/>
                </a:highlight>
              </a:rPr>
              <a:t>Stat</a:t>
            </a:r>
            <a:r>
              <a:rPr lang="en-US"/>
              <a:t>istical transformations</a:t>
            </a:r>
          </a:p>
          <a:p>
            <a:pPr lvl="1"/>
            <a:r>
              <a:rPr lang="en-US">
                <a:highlight>
                  <a:srgbClr val="FFFF00"/>
                </a:highlight>
              </a:rPr>
              <a:t>Coord</a:t>
            </a:r>
            <a:r>
              <a:rPr lang="en-US"/>
              <a:t>inates</a:t>
            </a:r>
          </a:p>
          <a:p>
            <a:pPr lvl="1"/>
            <a:r>
              <a:rPr lang="en-US">
                <a:highlight>
                  <a:srgbClr val="FFFF00"/>
                </a:highlight>
              </a:rPr>
              <a:t>Scale</a:t>
            </a:r>
            <a:r>
              <a:rPr lang="en-US"/>
              <a:t>s </a:t>
            </a:r>
          </a:p>
          <a:p>
            <a:pPr lvl="1"/>
            <a:r>
              <a:rPr lang="en-US">
                <a:highlight>
                  <a:srgbClr val="FFFF00"/>
                </a:highlight>
              </a:rPr>
              <a:t>Facet</a:t>
            </a:r>
            <a:r>
              <a:rPr lang="en-US"/>
              <a:t>s</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sz="2000" dirty="0">
                <a:hlinkClick r:id="rId3"/>
              </a:rPr>
              <a:t>R Markdown</a:t>
            </a:r>
            <a:endParaRPr lang="en-US" sz="2000" dirty="0"/>
          </a:p>
          <a:p>
            <a:r>
              <a:rPr lang="en-US" sz="2000" dirty="0" err="1"/>
              <a:t>tidyverse</a:t>
            </a:r>
            <a:r>
              <a:rPr lang="en-US" sz="2000" dirty="0"/>
              <a:t> package</a:t>
            </a:r>
          </a:p>
          <a:p>
            <a:r>
              <a:rPr lang="en-US" sz="2000" dirty="0"/>
              <a:t>Tidy data </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643467"/>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644652"/>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644652"/>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3467" y="321734"/>
            <a:ext cx="10905066" cy="1135737"/>
          </a:xfrm>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3468" y="1782981"/>
            <a:ext cx="6842935" cy="4393982"/>
          </a:xfrm>
        </p:spPr>
        <p:txBody>
          <a:bodyPr>
            <a:normAutofit/>
          </a:bodyPr>
          <a:lstStyle/>
          <a:p>
            <a:r>
              <a:rPr lang="en-US" sz="2400" dirty="0"/>
              <a:t>Jenn Schilling</a:t>
            </a:r>
          </a:p>
          <a:p>
            <a:r>
              <a:rPr lang="en-US" sz="2400" dirty="0"/>
              <a:t>Senior Data Analyst, University Analytics &amp; Institutional Research, University of Arizona</a:t>
            </a:r>
          </a:p>
          <a:p>
            <a:r>
              <a:rPr lang="en-US" sz="2400" dirty="0"/>
              <a:t>Adjunct Faculty, System Design Thinking, College for Creative Studies</a:t>
            </a:r>
          </a:p>
          <a:p>
            <a:endParaRPr lang="en-US" sz="2400" dirty="0"/>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7484023" y="1623862"/>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782763"/>
            <a:ext cx="6567961"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2433126" y="2872424"/>
            <a:ext cx="7325747" cy="225774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2566495" y="2986740"/>
            <a:ext cx="7059010" cy="2029108"/>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2571258" y="2953398"/>
            <a:ext cx="7049484" cy="2095792"/>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Scatterplots</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1494008" y="1782763"/>
            <a:ext cx="9203984"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1696180" y="1825625"/>
            <a:ext cx="8799640" cy="4351338"/>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4" y="1825625"/>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Geometric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2585547" y="3015319"/>
            <a:ext cx="7020905" cy="197195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Geometric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1582164" y="1825625"/>
            <a:ext cx="9027672" cy="4351338"/>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Why is data visualization important? </a:t>
            </a:r>
          </a:p>
          <a:p>
            <a:r>
              <a:rPr lang="en-US" sz="2400" dirty="0"/>
              <a:t>Best practices in data visualization </a:t>
            </a:r>
          </a:p>
          <a:p>
            <a:r>
              <a:rPr lang="en-US" sz="2400" dirty="0"/>
              <a:t>Data visualization in R </a:t>
            </a:r>
          </a:p>
          <a:p>
            <a:r>
              <a:rPr lang="en-US" sz="2400" dirty="0"/>
              <a:t>R setup </a:t>
            </a:r>
          </a:p>
          <a:p>
            <a:r>
              <a:rPr lang="en-US" sz="2400" dirty="0"/>
              <a:t>How to make a scatterplot in R </a:t>
            </a:r>
          </a:p>
          <a:p>
            <a:r>
              <a:rPr lang="en-US" sz="2400" dirty="0"/>
              <a:t>How to make a line graph in R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121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8942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13,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360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Recap of previous session </a:t>
            </a:r>
          </a:p>
          <a:p>
            <a:r>
              <a:rPr lang="en-US" sz="2400" dirty="0"/>
              <a:t>How to make a bar graph in R </a:t>
            </a:r>
          </a:p>
          <a:p>
            <a:r>
              <a:rPr lang="en-US" sz="2400" dirty="0"/>
              <a:t>Adding and changing titles and labels in R </a:t>
            </a:r>
          </a:p>
          <a:p>
            <a:r>
              <a:rPr lang="en-US" sz="2400" dirty="0"/>
              <a:t>Formatting options for plots in R</a:t>
            </a:r>
          </a:p>
          <a:p>
            <a:r>
              <a:rPr lang="en-US" sz="2400" dirty="0"/>
              <a:t>How to save a plot in R </a:t>
            </a:r>
          </a:p>
          <a:p>
            <a:r>
              <a:rPr lang="en-US" sz="2400" dirty="0"/>
              <a:t>Where to go from here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562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6154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63841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Bar Graphs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74599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Titles and Labels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70923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Formatting</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14990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Saving</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81391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hlinkClick r:id="rId2"/>
              </a:rPr>
              <a:t>ggplot2: Elegant Graphics for Data Analysis by  Hadley Wickham</a:t>
            </a:r>
            <a:endParaRPr lang="en-US" dirty="0"/>
          </a:p>
          <a:p>
            <a:r>
              <a:rPr lang="en-US" dirty="0">
                <a:hlinkClick r:id="rId3"/>
              </a:rPr>
              <a:t>Data Visualization Chapter in R for Data Science by Hadley Wickham &amp; Garrett </a:t>
            </a:r>
            <a:r>
              <a:rPr lang="en-US" dirty="0" err="1">
                <a:hlinkClick r:id="rId3"/>
              </a:rPr>
              <a:t>Grolemund</a:t>
            </a:r>
            <a:endParaRPr lang="en-US" dirty="0"/>
          </a:p>
          <a:p>
            <a:r>
              <a:rPr lang="en-US" dirty="0">
                <a:hlinkClick r:id="rId4"/>
              </a:rPr>
              <a:t>ggplot2 Reference Guide </a:t>
            </a:r>
            <a:endParaRPr lang="en-US" dirty="0"/>
          </a:p>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30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614309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308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a:xfrm>
            <a:off x="643467" y="321734"/>
            <a:ext cx="10905066" cy="1135737"/>
          </a:xfrm>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a:xfrm>
            <a:off x="643467" y="1782981"/>
            <a:ext cx="10905066" cy="4393982"/>
          </a:xfrm>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2200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a:extLst>
              <a:ext uri="{FF2B5EF4-FFF2-40B4-BE49-F238E27FC236}">
                <a16:creationId xmlns:a16="http://schemas.microsoft.com/office/drawing/2014/main" id="{A852DFF6-78E1-4BDB-A298-96D838DDC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940" y="1986363"/>
            <a:ext cx="7144119" cy="393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45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grpSp>
        <p:nvGrpSpPr>
          <p:cNvPr id="2060"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grpSp>
        <p:nvGrpSpPr>
          <p:cNvPr id="2062"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6248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2169</Words>
  <Application>Microsoft Office PowerPoint</Application>
  <PresentationFormat>Widescreen</PresentationFormat>
  <Paragraphs>203</Paragraphs>
  <Slides>42</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Scatterplots</vt:lpstr>
      <vt:lpstr>Plotting in R – Make a Scatterplot</vt:lpstr>
      <vt:lpstr>Plotting in R –Tidy Data</vt:lpstr>
      <vt:lpstr>Plotting in R – Geometric Objects</vt:lpstr>
      <vt:lpstr>Plotting in R – Geometric Objects</vt:lpstr>
      <vt:lpstr>What did we learn today?</vt:lpstr>
      <vt:lpstr>Questions</vt:lpstr>
      <vt:lpstr>Data Visualization in R</vt:lpstr>
      <vt:lpstr>Day 2 Agenda</vt:lpstr>
      <vt:lpstr>Learning Outcomes</vt:lpstr>
      <vt:lpstr>Quick Recap</vt:lpstr>
      <vt:lpstr>Bar Graphs</vt:lpstr>
      <vt:lpstr>Titles and Labels</vt:lpstr>
      <vt:lpstr>Formatting</vt:lpstr>
      <vt:lpstr>Saving</vt:lpstr>
      <vt:lpstr>Where to go next</vt:lpstr>
      <vt:lpstr>What did we learn today?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31</cp:revision>
  <dcterms:created xsi:type="dcterms:W3CDTF">2021-03-06T21:07:36Z</dcterms:created>
  <dcterms:modified xsi:type="dcterms:W3CDTF">2021-03-07T03:13:48Z</dcterms:modified>
</cp:coreProperties>
</file>